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0" r:id="rId10"/>
    <p:sldId id="271" r:id="rId11"/>
    <p:sldId id="272" r:id="rId12"/>
    <p:sldId id="265" r:id="rId13"/>
    <p:sldId id="266" r:id="rId14"/>
    <p:sldId id="267" r:id="rId15"/>
    <p:sldId id="269" r:id="rId16"/>
    <p:sldId id="268" r:id="rId17"/>
    <p:sldId id="282" r:id="rId18"/>
    <p:sldId id="273" r:id="rId19"/>
    <p:sldId id="274" r:id="rId20"/>
    <p:sldId id="275" r:id="rId21"/>
    <p:sldId id="278" r:id="rId22"/>
    <p:sldId id="280" r:id="rId23"/>
    <p:sldId id="281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86333-5415-F2F5-6439-8D4EAF59911A}" v="1090" dt="2022-12-01T16:48:12.586"/>
    <p1510:client id="{672F4509-C8B5-FA9C-E7B6-706F69773607}" v="28" dt="2022-12-02T04:54:33.203"/>
    <p1510:client id="{7E9B5037-2215-4151-A9DB-F4F37BC22E6B}" v="1476" dt="2022-12-01T15:24:00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1E91EA-9825-484C-AACD-135C0238B7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41E680-57B1-4871-948A-6DBE06928E4B}">
      <dgm:prSet/>
      <dgm:spPr/>
      <dgm:t>
        <a:bodyPr/>
        <a:lstStyle/>
        <a:p>
          <a:r>
            <a:rPr lang="en-US" b="1"/>
            <a:t>Layer Height:</a:t>
          </a:r>
          <a:r>
            <a:rPr lang="en-US"/>
            <a:t> </a:t>
          </a:r>
        </a:p>
      </dgm:t>
    </dgm:pt>
    <dgm:pt modelId="{31555723-0797-4A3E-95E7-A05C7A2DCA0B}" type="parTrans" cxnId="{5C971151-A6AC-4668-9B26-7174E7F5DA2F}">
      <dgm:prSet/>
      <dgm:spPr/>
      <dgm:t>
        <a:bodyPr/>
        <a:lstStyle/>
        <a:p>
          <a:endParaRPr lang="en-US"/>
        </a:p>
      </dgm:t>
    </dgm:pt>
    <dgm:pt modelId="{17B0D72D-BEAB-472C-B34F-B068F83F8240}" type="sibTrans" cxnId="{5C971151-A6AC-4668-9B26-7174E7F5DA2F}">
      <dgm:prSet/>
      <dgm:spPr/>
      <dgm:t>
        <a:bodyPr/>
        <a:lstStyle/>
        <a:p>
          <a:endParaRPr lang="en-US"/>
        </a:p>
      </dgm:t>
    </dgm:pt>
    <dgm:pt modelId="{FAD8E44A-6304-4004-B229-0FCC5D3C9B35}">
      <dgm:prSet/>
      <dgm:spPr/>
      <dgm:t>
        <a:bodyPr/>
        <a:lstStyle/>
        <a:p>
          <a:r>
            <a:rPr lang="en-US"/>
            <a:t>Prototype 1: </a:t>
          </a:r>
          <a:r>
            <a:rPr lang="en-US">
              <a:latin typeface="Century Gothic" panose="020B0502020202020204"/>
            </a:rPr>
            <a:t>0.3mm</a:t>
          </a:r>
          <a:r>
            <a:rPr lang="en-US"/>
            <a:t> </a:t>
          </a:r>
        </a:p>
      </dgm:t>
    </dgm:pt>
    <dgm:pt modelId="{071DCFD0-EEEA-420F-8963-58178944D3E4}" type="parTrans" cxnId="{47CFE13D-C5DB-4DE7-9970-A4D193116885}">
      <dgm:prSet/>
      <dgm:spPr/>
      <dgm:t>
        <a:bodyPr/>
        <a:lstStyle/>
        <a:p>
          <a:endParaRPr lang="en-US"/>
        </a:p>
      </dgm:t>
    </dgm:pt>
    <dgm:pt modelId="{98BA3D5A-787B-4637-BCF1-F1175053AEB6}" type="sibTrans" cxnId="{47CFE13D-C5DB-4DE7-9970-A4D193116885}">
      <dgm:prSet/>
      <dgm:spPr/>
      <dgm:t>
        <a:bodyPr/>
        <a:lstStyle/>
        <a:p>
          <a:endParaRPr lang="en-US"/>
        </a:p>
      </dgm:t>
    </dgm:pt>
    <dgm:pt modelId="{11F391D1-08AF-4149-92C1-1661F11E40F6}">
      <dgm:prSet/>
      <dgm:spPr/>
      <dgm:t>
        <a:bodyPr/>
        <a:lstStyle/>
        <a:p>
          <a:r>
            <a:rPr lang="en-US"/>
            <a:t>Prototype 2: </a:t>
          </a:r>
          <a:r>
            <a:rPr lang="en-US">
              <a:latin typeface="Century Gothic" panose="020B0502020202020204"/>
            </a:rPr>
            <a:t>0.15mm</a:t>
          </a:r>
          <a:endParaRPr lang="en-US"/>
        </a:p>
      </dgm:t>
    </dgm:pt>
    <dgm:pt modelId="{0C47D0A8-3743-489C-BCAC-441453513541}" type="parTrans" cxnId="{12B06014-E788-4BB9-8AF0-841FB4D6BC2E}">
      <dgm:prSet/>
      <dgm:spPr/>
      <dgm:t>
        <a:bodyPr/>
        <a:lstStyle/>
        <a:p>
          <a:endParaRPr lang="en-US"/>
        </a:p>
      </dgm:t>
    </dgm:pt>
    <dgm:pt modelId="{D43BBE9D-569B-48C7-8D4D-3A9A6BAE4FAA}" type="sibTrans" cxnId="{12B06014-E788-4BB9-8AF0-841FB4D6BC2E}">
      <dgm:prSet/>
      <dgm:spPr/>
      <dgm:t>
        <a:bodyPr/>
        <a:lstStyle/>
        <a:p>
          <a:endParaRPr lang="en-US"/>
        </a:p>
      </dgm:t>
    </dgm:pt>
    <dgm:pt modelId="{D986283B-6FAB-4BA0-B5F1-FE468520972B}">
      <dgm:prSet/>
      <dgm:spPr/>
      <dgm:t>
        <a:bodyPr/>
        <a:lstStyle/>
        <a:p>
          <a:r>
            <a:rPr lang="en-US" b="1"/>
            <a:t>Printing Time: </a:t>
          </a:r>
          <a:endParaRPr lang="en-US"/>
        </a:p>
      </dgm:t>
    </dgm:pt>
    <dgm:pt modelId="{697286C8-405B-49D0-870D-303F51DDD572}" type="parTrans" cxnId="{6D650462-A4F9-472A-952A-7F2AA56D0EB5}">
      <dgm:prSet/>
      <dgm:spPr/>
      <dgm:t>
        <a:bodyPr/>
        <a:lstStyle/>
        <a:p>
          <a:endParaRPr lang="en-US"/>
        </a:p>
      </dgm:t>
    </dgm:pt>
    <dgm:pt modelId="{46497DB3-4EB8-4E52-9069-910A6963651E}" type="sibTrans" cxnId="{6D650462-A4F9-472A-952A-7F2AA56D0EB5}">
      <dgm:prSet/>
      <dgm:spPr/>
      <dgm:t>
        <a:bodyPr/>
        <a:lstStyle/>
        <a:p>
          <a:endParaRPr lang="en-US"/>
        </a:p>
      </dgm:t>
    </dgm:pt>
    <dgm:pt modelId="{FA7FA9D8-EA5C-4989-A03F-662D1FAF0FA9}">
      <dgm:prSet/>
      <dgm:spPr/>
      <dgm:t>
        <a:bodyPr/>
        <a:lstStyle/>
        <a:p>
          <a:pPr rtl="0"/>
          <a:r>
            <a:rPr lang="en-US"/>
            <a:t>Prototype 1: </a:t>
          </a:r>
          <a:r>
            <a:rPr lang="en-US">
              <a:latin typeface="Century Gothic" panose="020B0502020202020204"/>
            </a:rPr>
            <a:t>3 </a:t>
          </a:r>
          <a:r>
            <a:rPr lang="en-US"/>
            <a:t>Hours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24DF3425-45E8-482E-8187-0948CF0EB85E}" type="parTrans" cxnId="{7C21B845-539E-4B78-B2FA-AC6FCA783BCF}">
      <dgm:prSet/>
      <dgm:spPr/>
      <dgm:t>
        <a:bodyPr/>
        <a:lstStyle/>
        <a:p>
          <a:endParaRPr lang="en-US"/>
        </a:p>
      </dgm:t>
    </dgm:pt>
    <dgm:pt modelId="{22E0E9FB-7590-4213-ADD4-BA30E0293E67}" type="sibTrans" cxnId="{7C21B845-539E-4B78-B2FA-AC6FCA783BCF}">
      <dgm:prSet/>
      <dgm:spPr/>
      <dgm:t>
        <a:bodyPr/>
        <a:lstStyle/>
        <a:p>
          <a:endParaRPr lang="en-US"/>
        </a:p>
      </dgm:t>
    </dgm:pt>
    <dgm:pt modelId="{1CD3358F-CFFB-48DE-912A-E856AB66C485}">
      <dgm:prSet/>
      <dgm:spPr/>
      <dgm:t>
        <a:bodyPr/>
        <a:lstStyle/>
        <a:p>
          <a:r>
            <a:rPr lang="en-US"/>
            <a:t>Prototype 2: </a:t>
          </a:r>
          <a:r>
            <a:rPr lang="en-US">
              <a:latin typeface="Century Gothic" panose="020B0502020202020204"/>
            </a:rPr>
            <a:t>6</a:t>
          </a:r>
          <a:r>
            <a:rPr lang="en-US"/>
            <a:t> Hours</a:t>
          </a:r>
        </a:p>
      </dgm:t>
    </dgm:pt>
    <dgm:pt modelId="{BBB4A60D-CE5C-4CE4-8F19-600AB16C43CC}" type="parTrans" cxnId="{88D2501A-4987-4E84-92A9-DF8F66B8B38B}">
      <dgm:prSet/>
      <dgm:spPr/>
      <dgm:t>
        <a:bodyPr/>
        <a:lstStyle/>
        <a:p>
          <a:endParaRPr lang="en-US"/>
        </a:p>
      </dgm:t>
    </dgm:pt>
    <dgm:pt modelId="{C67D6EF3-4287-4EFA-B668-DEDF2844515F}" type="sibTrans" cxnId="{88D2501A-4987-4E84-92A9-DF8F66B8B38B}">
      <dgm:prSet/>
      <dgm:spPr/>
      <dgm:t>
        <a:bodyPr/>
        <a:lstStyle/>
        <a:p>
          <a:endParaRPr lang="en-US"/>
        </a:p>
      </dgm:t>
    </dgm:pt>
    <dgm:pt modelId="{E81BB448-6E7C-459F-93BB-81DF59C98482}">
      <dgm:prSet/>
      <dgm:spPr/>
      <dgm:t>
        <a:bodyPr/>
        <a:lstStyle/>
        <a:p>
          <a:r>
            <a:rPr lang="en-US" b="1"/>
            <a:t>Total Cost:</a:t>
          </a:r>
          <a:r>
            <a:rPr lang="en-US"/>
            <a:t> SGD 40</a:t>
          </a:r>
        </a:p>
      </dgm:t>
    </dgm:pt>
    <dgm:pt modelId="{714522E7-D9DC-49DE-9FDE-750EC670AAD8}" type="parTrans" cxnId="{91681373-CC35-496C-922B-B94E00020F04}">
      <dgm:prSet/>
      <dgm:spPr/>
      <dgm:t>
        <a:bodyPr/>
        <a:lstStyle/>
        <a:p>
          <a:endParaRPr lang="en-US"/>
        </a:p>
      </dgm:t>
    </dgm:pt>
    <dgm:pt modelId="{A11A820E-3897-4117-83A4-5861A0BBC9E1}" type="sibTrans" cxnId="{91681373-CC35-496C-922B-B94E00020F04}">
      <dgm:prSet/>
      <dgm:spPr/>
      <dgm:t>
        <a:bodyPr/>
        <a:lstStyle/>
        <a:p>
          <a:endParaRPr lang="en-US"/>
        </a:p>
      </dgm:t>
    </dgm:pt>
    <dgm:pt modelId="{FCAE9D45-37A9-44E2-A0EE-048A0DB8BD71}" type="pres">
      <dgm:prSet presAssocID="{C31E91EA-9825-484C-AACD-135C0238B72E}" presName="linear" presStyleCnt="0">
        <dgm:presLayoutVars>
          <dgm:animLvl val="lvl"/>
          <dgm:resizeHandles val="exact"/>
        </dgm:presLayoutVars>
      </dgm:prSet>
      <dgm:spPr/>
    </dgm:pt>
    <dgm:pt modelId="{F965D8CE-B9C2-438E-BA88-0BC66F5A8625}" type="pres">
      <dgm:prSet presAssocID="{B041E680-57B1-4871-948A-6DBE06928E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17D485-D271-4FB2-B657-59725CB901DD}" type="pres">
      <dgm:prSet presAssocID="{B041E680-57B1-4871-948A-6DBE06928E4B}" presName="childText" presStyleLbl="revTx" presStyleIdx="0" presStyleCnt="2">
        <dgm:presLayoutVars>
          <dgm:bulletEnabled val="1"/>
        </dgm:presLayoutVars>
      </dgm:prSet>
      <dgm:spPr/>
    </dgm:pt>
    <dgm:pt modelId="{73D414B0-4A02-45BC-9F4B-0ECC1F157778}" type="pres">
      <dgm:prSet presAssocID="{D986283B-6FAB-4BA0-B5F1-FE46852097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D23941-9107-4645-B835-1B4B46DA9897}" type="pres">
      <dgm:prSet presAssocID="{D986283B-6FAB-4BA0-B5F1-FE468520972B}" presName="childText" presStyleLbl="revTx" presStyleIdx="1" presStyleCnt="2">
        <dgm:presLayoutVars>
          <dgm:bulletEnabled val="1"/>
        </dgm:presLayoutVars>
      </dgm:prSet>
      <dgm:spPr/>
    </dgm:pt>
    <dgm:pt modelId="{7A3035E9-CA54-42A1-AB03-D049C0E86876}" type="pres">
      <dgm:prSet presAssocID="{E81BB448-6E7C-459F-93BB-81DF59C984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0C17708-D486-4658-8FE7-187A86D3F380}" type="presOf" srcId="{FA7FA9D8-EA5C-4989-A03F-662D1FAF0FA9}" destId="{F6D23941-9107-4645-B835-1B4B46DA9897}" srcOrd="0" destOrd="0" presId="urn:microsoft.com/office/officeart/2005/8/layout/vList2"/>
    <dgm:cxn modelId="{12B06014-E788-4BB9-8AF0-841FB4D6BC2E}" srcId="{B041E680-57B1-4871-948A-6DBE06928E4B}" destId="{11F391D1-08AF-4149-92C1-1661F11E40F6}" srcOrd="1" destOrd="0" parTransId="{0C47D0A8-3743-489C-BCAC-441453513541}" sibTransId="{D43BBE9D-569B-48C7-8D4D-3A9A6BAE4FAA}"/>
    <dgm:cxn modelId="{88D2501A-4987-4E84-92A9-DF8F66B8B38B}" srcId="{D986283B-6FAB-4BA0-B5F1-FE468520972B}" destId="{1CD3358F-CFFB-48DE-912A-E856AB66C485}" srcOrd="1" destOrd="0" parTransId="{BBB4A60D-CE5C-4CE4-8F19-600AB16C43CC}" sibTransId="{C67D6EF3-4287-4EFA-B668-DEDF2844515F}"/>
    <dgm:cxn modelId="{22C23C1C-67AD-4E5A-B820-3B649241502C}" type="presOf" srcId="{E81BB448-6E7C-459F-93BB-81DF59C98482}" destId="{7A3035E9-CA54-42A1-AB03-D049C0E86876}" srcOrd="0" destOrd="0" presId="urn:microsoft.com/office/officeart/2005/8/layout/vList2"/>
    <dgm:cxn modelId="{D95D9F31-7D64-4747-9D73-9E8794DA8BFC}" type="presOf" srcId="{C31E91EA-9825-484C-AACD-135C0238B72E}" destId="{FCAE9D45-37A9-44E2-A0EE-048A0DB8BD71}" srcOrd="0" destOrd="0" presId="urn:microsoft.com/office/officeart/2005/8/layout/vList2"/>
    <dgm:cxn modelId="{47CFE13D-C5DB-4DE7-9970-A4D193116885}" srcId="{B041E680-57B1-4871-948A-6DBE06928E4B}" destId="{FAD8E44A-6304-4004-B229-0FCC5D3C9B35}" srcOrd="0" destOrd="0" parTransId="{071DCFD0-EEEA-420F-8963-58178944D3E4}" sibTransId="{98BA3D5A-787B-4637-BCF1-F1175053AEB6}"/>
    <dgm:cxn modelId="{6D650462-A4F9-472A-952A-7F2AA56D0EB5}" srcId="{C31E91EA-9825-484C-AACD-135C0238B72E}" destId="{D986283B-6FAB-4BA0-B5F1-FE468520972B}" srcOrd="1" destOrd="0" parTransId="{697286C8-405B-49D0-870D-303F51DDD572}" sibTransId="{46497DB3-4EB8-4E52-9069-910A6963651E}"/>
    <dgm:cxn modelId="{7C21B845-539E-4B78-B2FA-AC6FCA783BCF}" srcId="{D986283B-6FAB-4BA0-B5F1-FE468520972B}" destId="{FA7FA9D8-EA5C-4989-A03F-662D1FAF0FA9}" srcOrd="0" destOrd="0" parTransId="{24DF3425-45E8-482E-8187-0948CF0EB85E}" sibTransId="{22E0E9FB-7590-4213-ADD4-BA30E0293E67}"/>
    <dgm:cxn modelId="{5C971151-A6AC-4668-9B26-7174E7F5DA2F}" srcId="{C31E91EA-9825-484C-AACD-135C0238B72E}" destId="{B041E680-57B1-4871-948A-6DBE06928E4B}" srcOrd="0" destOrd="0" parTransId="{31555723-0797-4A3E-95E7-A05C7A2DCA0B}" sibTransId="{17B0D72D-BEAB-472C-B34F-B068F83F8240}"/>
    <dgm:cxn modelId="{91681373-CC35-496C-922B-B94E00020F04}" srcId="{C31E91EA-9825-484C-AACD-135C0238B72E}" destId="{E81BB448-6E7C-459F-93BB-81DF59C98482}" srcOrd="2" destOrd="0" parTransId="{714522E7-D9DC-49DE-9FDE-750EC670AAD8}" sibTransId="{A11A820E-3897-4117-83A4-5861A0BBC9E1}"/>
    <dgm:cxn modelId="{C8A99259-5828-449E-AF64-C454C61CFFCA}" type="presOf" srcId="{11F391D1-08AF-4149-92C1-1661F11E40F6}" destId="{4717D485-D271-4FB2-B657-59725CB901DD}" srcOrd="0" destOrd="1" presId="urn:microsoft.com/office/officeart/2005/8/layout/vList2"/>
    <dgm:cxn modelId="{DE924A9B-2F3E-4DF6-B81D-D6BFC1E73AFE}" type="presOf" srcId="{D986283B-6FAB-4BA0-B5F1-FE468520972B}" destId="{73D414B0-4A02-45BC-9F4B-0ECC1F157778}" srcOrd="0" destOrd="0" presId="urn:microsoft.com/office/officeart/2005/8/layout/vList2"/>
    <dgm:cxn modelId="{77F4B09E-CB15-4B62-B9B1-4D0D9F1F74E7}" type="presOf" srcId="{1CD3358F-CFFB-48DE-912A-E856AB66C485}" destId="{F6D23941-9107-4645-B835-1B4B46DA9897}" srcOrd="0" destOrd="1" presId="urn:microsoft.com/office/officeart/2005/8/layout/vList2"/>
    <dgm:cxn modelId="{6CBFE7A3-BAE3-4904-8F03-691C28CFB867}" type="presOf" srcId="{FAD8E44A-6304-4004-B229-0FCC5D3C9B35}" destId="{4717D485-D271-4FB2-B657-59725CB901DD}" srcOrd="0" destOrd="0" presId="urn:microsoft.com/office/officeart/2005/8/layout/vList2"/>
    <dgm:cxn modelId="{CE8AEADE-02AA-4F0E-9734-885991B99540}" type="presOf" srcId="{B041E680-57B1-4871-948A-6DBE06928E4B}" destId="{F965D8CE-B9C2-438E-BA88-0BC66F5A8625}" srcOrd="0" destOrd="0" presId="urn:microsoft.com/office/officeart/2005/8/layout/vList2"/>
    <dgm:cxn modelId="{8B3D4FCD-88D2-4B28-B686-9A9EC3AB8E27}" type="presParOf" srcId="{FCAE9D45-37A9-44E2-A0EE-048A0DB8BD71}" destId="{F965D8CE-B9C2-438E-BA88-0BC66F5A8625}" srcOrd="0" destOrd="0" presId="urn:microsoft.com/office/officeart/2005/8/layout/vList2"/>
    <dgm:cxn modelId="{65753CB9-D8D2-489B-BF03-8CC9579D1053}" type="presParOf" srcId="{FCAE9D45-37A9-44E2-A0EE-048A0DB8BD71}" destId="{4717D485-D271-4FB2-B657-59725CB901DD}" srcOrd="1" destOrd="0" presId="urn:microsoft.com/office/officeart/2005/8/layout/vList2"/>
    <dgm:cxn modelId="{5A461847-6083-4C08-9CA9-EBFF9DEA358E}" type="presParOf" srcId="{FCAE9D45-37A9-44E2-A0EE-048A0DB8BD71}" destId="{73D414B0-4A02-45BC-9F4B-0ECC1F157778}" srcOrd="2" destOrd="0" presId="urn:microsoft.com/office/officeart/2005/8/layout/vList2"/>
    <dgm:cxn modelId="{14AA2136-63A4-4011-BA94-B88048C3EE1F}" type="presParOf" srcId="{FCAE9D45-37A9-44E2-A0EE-048A0DB8BD71}" destId="{F6D23941-9107-4645-B835-1B4B46DA9897}" srcOrd="3" destOrd="0" presId="urn:microsoft.com/office/officeart/2005/8/layout/vList2"/>
    <dgm:cxn modelId="{957A3C9A-4247-4538-943E-8BD00566C282}" type="presParOf" srcId="{FCAE9D45-37A9-44E2-A0EE-048A0DB8BD71}" destId="{7A3035E9-CA54-42A1-AB03-D049C0E868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1E91EA-9825-484C-AACD-135C0238B7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41E680-57B1-4871-948A-6DBE06928E4B}">
      <dgm:prSet/>
      <dgm:spPr/>
      <dgm:t>
        <a:bodyPr/>
        <a:lstStyle/>
        <a:p>
          <a:r>
            <a:rPr lang="en-US" b="1"/>
            <a:t>Layer Height:</a:t>
          </a:r>
          <a:r>
            <a:rPr lang="en-US"/>
            <a:t> </a:t>
          </a:r>
        </a:p>
      </dgm:t>
    </dgm:pt>
    <dgm:pt modelId="{31555723-0797-4A3E-95E7-A05C7A2DCA0B}" type="parTrans" cxnId="{5C971151-A6AC-4668-9B26-7174E7F5DA2F}">
      <dgm:prSet/>
      <dgm:spPr/>
      <dgm:t>
        <a:bodyPr/>
        <a:lstStyle/>
        <a:p>
          <a:endParaRPr lang="en-US"/>
        </a:p>
      </dgm:t>
    </dgm:pt>
    <dgm:pt modelId="{17B0D72D-BEAB-472C-B34F-B068F83F8240}" type="sibTrans" cxnId="{5C971151-A6AC-4668-9B26-7174E7F5DA2F}">
      <dgm:prSet/>
      <dgm:spPr/>
      <dgm:t>
        <a:bodyPr/>
        <a:lstStyle/>
        <a:p>
          <a:endParaRPr lang="en-US"/>
        </a:p>
      </dgm:t>
    </dgm:pt>
    <dgm:pt modelId="{FAD8E44A-6304-4004-B229-0FCC5D3C9B35}">
      <dgm:prSet/>
      <dgm:spPr/>
      <dgm:t>
        <a:bodyPr/>
        <a:lstStyle/>
        <a:p>
          <a:r>
            <a:rPr lang="en-US"/>
            <a:t>Prototype </a:t>
          </a:r>
          <a:r>
            <a:rPr lang="en-US">
              <a:latin typeface="Century Gothic" panose="020B0502020202020204"/>
            </a:rPr>
            <a:t>3</a:t>
          </a:r>
          <a:r>
            <a:rPr lang="en-US"/>
            <a:t>: </a:t>
          </a:r>
          <a:r>
            <a:rPr lang="en-US">
              <a:latin typeface="Century Gothic" panose="020B0502020202020204"/>
            </a:rPr>
            <a:t>0.03mm</a:t>
          </a:r>
          <a:r>
            <a:rPr lang="en-US"/>
            <a:t> </a:t>
          </a:r>
        </a:p>
      </dgm:t>
    </dgm:pt>
    <dgm:pt modelId="{071DCFD0-EEEA-420F-8963-58178944D3E4}" type="parTrans" cxnId="{47CFE13D-C5DB-4DE7-9970-A4D193116885}">
      <dgm:prSet/>
      <dgm:spPr/>
      <dgm:t>
        <a:bodyPr/>
        <a:lstStyle/>
        <a:p>
          <a:endParaRPr lang="en-US"/>
        </a:p>
      </dgm:t>
    </dgm:pt>
    <dgm:pt modelId="{98BA3D5A-787B-4637-BCF1-F1175053AEB6}" type="sibTrans" cxnId="{47CFE13D-C5DB-4DE7-9970-A4D193116885}">
      <dgm:prSet/>
      <dgm:spPr/>
      <dgm:t>
        <a:bodyPr/>
        <a:lstStyle/>
        <a:p>
          <a:endParaRPr lang="en-US"/>
        </a:p>
      </dgm:t>
    </dgm:pt>
    <dgm:pt modelId="{D986283B-6FAB-4BA0-B5F1-FE468520972B}">
      <dgm:prSet/>
      <dgm:spPr/>
      <dgm:t>
        <a:bodyPr/>
        <a:lstStyle/>
        <a:p>
          <a:r>
            <a:rPr lang="en-US" b="1"/>
            <a:t>Printing Time: </a:t>
          </a:r>
          <a:endParaRPr lang="en-US"/>
        </a:p>
      </dgm:t>
    </dgm:pt>
    <dgm:pt modelId="{697286C8-405B-49D0-870D-303F51DDD572}" type="parTrans" cxnId="{6D650462-A4F9-472A-952A-7F2AA56D0EB5}">
      <dgm:prSet/>
      <dgm:spPr/>
      <dgm:t>
        <a:bodyPr/>
        <a:lstStyle/>
        <a:p>
          <a:endParaRPr lang="en-US"/>
        </a:p>
      </dgm:t>
    </dgm:pt>
    <dgm:pt modelId="{46497DB3-4EB8-4E52-9069-910A6963651E}" type="sibTrans" cxnId="{6D650462-A4F9-472A-952A-7F2AA56D0EB5}">
      <dgm:prSet/>
      <dgm:spPr/>
      <dgm:t>
        <a:bodyPr/>
        <a:lstStyle/>
        <a:p>
          <a:endParaRPr lang="en-US"/>
        </a:p>
      </dgm:t>
    </dgm:pt>
    <dgm:pt modelId="{FA7FA9D8-EA5C-4989-A03F-662D1FAF0FA9}">
      <dgm:prSet/>
      <dgm:spPr/>
      <dgm:t>
        <a:bodyPr/>
        <a:lstStyle/>
        <a:p>
          <a:pPr rtl="0"/>
          <a:r>
            <a:rPr lang="en-US"/>
            <a:t>Prototype </a:t>
          </a:r>
          <a:r>
            <a:rPr lang="en-US">
              <a:latin typeface="Century Gothic" panose="020B0502020202020204"/>
            </a:rPr>
            <a:t>3</a:t>
          </a:r>
          <a:r>
            <a:rPr lang="en-US"/>
            <a:t>: </a:t>
          </a:r>
          <a:r>
            <a:rPr lang="en-US">
              <a:latin typeface="Century Gothic" panose="020B0502020202020204"/>
            </a:rPr>
            <a:t>7</a:t>
          </a:r>
          <a:r>
            <a:rPr lang="en-US"/>
            <a:t> Hours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24DF3425-45E8-482E-8187-0948CF0EB85E}" type="parTrans" cxnId="{7C21B845-539E-4B78-B2FA-AC6FCA783BCF}">
      <dgm:prSet/>
      <dgm:spPr/>
      <dgm:t>
        <a:bodyPr/>
        <a:lstStyle/>
        <a:p>
          <a:endParaRPr lang="en-US"/>
        </a:p>
      </dgm:t>
    </dgm:pt>
    <dgm:pt modelId="{22E0E9FB-7590-4213-ADD4-BA30E0293E67}" type="sibTrans" cxnId="{7C21B845-539E-4B78-B2FA-AC6FCA783BCF}">
      <dgm:prSet/>
      <dgm:spPr/>
      <dgm:t>
        <a:bodyPr/>
        <a:lstStyle/>
        <a:p>
          <a:endParaRPr lang="en-US"/>
        </a:p>
      </dgm:t>
    </dgm:pt>
    <dgm:pt modelId="{E81BB448-6E7C-459F-93BB-81DF59C98482}">
      <dgm:prSet/>
      <dgm:spPr/>
      <dgm:t>
        <a:bodyPr/>
        <a:lstStyle/>
        <a:p>
          <a:r>
            <a:rPr lang="en-US" b="1"/>
            <a:t>Total Cost:</a:t>
          </a:r>
          <a:r>
            <a:rPr lang="en-US"/>
            <a:t> SGD </a:t>
          </a:r>
          <a:r>
            <a:rPr lang="en-US">
              <a:latin typeface="Century Gothic" panose="020B0502020202020204"/>
            </a:rPr>
            <a:t>340</a:t>
          </a:r>
          <a:endParaRPr lang="en-US"/>
        </a:p>
      </dgm:t>
    </dgm:pt>
    <dgm:pt modelId="{714522E7-D9DC-49DE-9FDE-750EC670AAD8}" type="parTrans" cxnId="{91681373-CC35-496C-922B-B94E00020F04}">
      <dgm:prSet/>
      <dgm:spPr/>
      <dgm:t>
        <a:bodyPr/>
        <a:lstStyle/>
        <a:p>
          <a:endParaRPr lang="en-US"/>
        </a:p>
      </dgm:t>
    </dgm:pt>
    <dgm:pt modelId="{A11A820E-3897-4117-83A4-5861A0BBC9E1}" type="sibTrans" cxnId="{91681373-CC35-496C-922B-B94E00020F04}">
      <dgm:prSet/>
      <dgm:spPr/>
      <dgm:t>
        <a:bodyPr/>
        <a:lstStyle/>
        <a:p>
          <a:endParaRPr lang="en-US"/>
        </a:p>
      </dgm:t>
    </dgm:pt>
    <dgm:pt modelId="{FCAE9D45-37A9-44E2-A0EE-048A0DB8BD71}" type="pres">
      <dgm:prSet presAssocID="{C31E91EA-9825-484C-AACD-135C0238B72E}" presName="linear" presStyleCnt="0">
        <dgm:presLayoutVars>
          <dgm:animLvl val="lvl"/>
          <dgm:resizeHandles val="exact"/>
        </dgm:presLayoutVars>
      </dgm:prSet>
      <dgm:spPr/>
    </dgm:pt>
    <dgm:pt modelId="{F965D8CE-B9C2-438E-BA88-0BC66F5A8625}" type="pres">
      <dgm:prSet presAssocID="{B041E680-57B1-4871-948A-6DBE06928E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17D485-D271-4FB2-B657-59725CB901DD}" type="pres">
      <dgm:prSet presAssocID="{B041E680-57B1-4871-948A-6DBE06928E4B}" presName="childText" presStyleLbl="revTx" presStyleIdx="0" presStyleCnt="2">
        <dgm:presLayoutVars>
          <dgm:bulletEnabled val="1"/>
        </dgm:presLayoutVars>
      </dgm:prSet>
      <dgm:spPr/>
    </dgm:pt>
    <dgm:pt modelId="{73D414B0-4A02-45BC-9F4B-0ECC1F157778}" type="pres">
      <dgm:prSet presAssocID="{D986283B-6FAB-4BA0-B5F1-FE46852097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D23941-9107-4645-B835-1B4B46DA9897}" type="pres">
      <dgm:prSet presAssocID="{D986283B-6FAB-4BA0-B5F1-FE468520972B}" presName="childText" presStyleLbl="revTx" presStyleIdx="1" presStyleCnt="2">
        <dgm:presLayoutVars>
          <dgm:bulletEnabled val="1"/>
        </dgm:presLayoutVars>
      </dgm:prSet>
      <dgm:spPr/>
    </dgm:pt>
    <dgm:pt modelId="{7A3035E9-CA54-42A1-AB03-D049C0E86876}" type="pres">
      <dgm:prSet presAssocID="{E81BB448-6E7C-459F-93BB-81DF59C984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743360A-2C23-46CB-9ECF-777A12050FBF}" type="presOf" srcId="{FAD8E44A-6304-4004-B229-0FCC5D3C9B35}" destId="{4717D485-D271-4FB2-B657-59725CB901DD}" srcOrd="0" destOrd="0" presId="urn:microsoft.com/office/officeart/2005/8/layout/vList2"/>
    <dgm:cxn modelId="{D95D9F31-7D64-4747-9D73-9E8794DA8BFC}" type="presOf" srcId="{C31E91EA-9825-484C-AACD-135C0238B72E}" destId="{FCAE9D45-37A9-44E2-A0EE-048A0DB8BD71}" srcOrd="0" destOrd="0" presId="urn:microsoft.com/office/officeart/2005/8/layout/vList2"/>
    <dgm:cxn modelId="{47CFE13D-C5DB-4DE7-9970-A4D193116885}" srcId="{B041E680-57B1-4871-948A-6DBE06928E4B}" destId="{FAD8E44A-6304-4004-B229-0FCC5D3C9B35}" srcOrd="0" destOrd="0" parTransId="{071DCFD0-EEEA-420F-8963-58178944D3E4}" sibTransId="{98BA3D5A-787B-4637-BCF1-F1175053AEB6}"/>
    <dgm:cxn modelId="{A7DD1C40-84FE-4AE3-B935-66BC74852C74}" type="presOf" srcId="{D986283B-6FAB-4BA0-B5F1-FE468520972B}" destId="{73D414B0-4A02-45BC-9F4B-0ECC1F157778}" srcOrd="0" destOrd="0" presId="urn:microsoft.com/office/officeart/2005/8/layout/vList2"/>
    <dgm:cxn modelId="{6D650462-A4F9-472A-952A-7F2AA56D0EB5}" srcId="{C31E91EA-9825-484C-AACD-135C0238B72E}" destId="{D986283B-6FAB-4BA0-B5F1-FE468520972B}" srcOrd="1" destOrd="0" parTransId="{697286C8-405B-49D0-870D-303F51DDD572}" sibTransId="{46497DB3-4EB8-4E52-9069-910A6963651E}"/>
    <dgm:cxn modelId="{7C21B845-539E-4B78-B2FA-AC6FCA783BCF}" srcId="{D986283B-6FAB-4BA0-B5F1-FE468520972B}" destId="{FA7FA9D8-EA5C-4989-A03F-662D1FAF0FA9}" srcOrd="0" destOrd="0" parTransId="{24DF3425-45E8-482E-8187-0948CF0EB85E}" sibTransId="{22E0E9FB-7590-4213-ADD4-BA30E0293E67}"/>
    <dgm:cxn modelId="{AB0E2346-EE0D-42B4-BFC2-2F6656F79C21}" type="presOf" srcId="{E81BB448-6E7C-459F-93BB-81DF59C98482}" destId="{7A3035E9-CA54-42A1-AB03-D049C0E86876}" srcOrd="0" destOrd="0" presId="urn:microsoft.com/office/officeart/2005/8/layout/vList2"/>
    <dgm:cxn modelId="{3438A76D-35AC-498F-9976-8F5900870351}" type="presOf" srcId="{FA7FA9D8-EA5C-4989-A03F-662D1FAF0FA9}" destId="{F6D23941-9107-4645-B835-1B4B46DA9897}" srcOrd="0" destOrd="0" presId="urn:microsoft.com/office/officeart/2005/8/layout/vList2"/>
    <dgm:cxn modelId="{5C971151-A6AC-4668-9B26-7174E7F5DA2F}" srcId="{C31E91EA-9825-484C-AACD-135C0238B72E}" destId="{B041E680-57B1-4871-948A-6DBE06928E4B}" srcOrd="0" destOrd="0" parTransId="{31555723-0797-4A3E-95E7-A05C7A2DCA0B}" sibTransId="{17B0D72D-BEAB-472C-B34F-B068F83F8240}"/>
    <dgm:cxn modelId="{91681373-CC35-496C-922B-B94E00020F04}" srcId="{C31E91EA-9825-484C-AACD-135C0238B72E}" destId="{E81BB448-6E7C-459F-93BB-81DF59C98482}" srcOrd="2" destOrd="0" parTransId="{714522E7-D9DC-49DE-9FDE-750EC670AAD8}" sibTransId="{A11A820E-3897-4117-83A4-5861A0BBC9E1}"/>
    <dgm:cxn modelId="{A566C5EE-78C1-4EAB-B0BB-14B9F98108D0}" type="presOf" srcId="{B041E680-57B1-4871-948A-6DBE06928E4B}" destId="{F965D8CE-B9C2-438E-BA88-0BC66F5A8625}" srcOrd="0" destOrd="0" presId="urn:microsoft.com/office/officeart/2005/8/layout/vList2"/>
    <dgm:cxn modelId="{BE71F7CC-8147-4E2E-A0BC-0610B05ED0F5}" type="presParOf" srcId="{FCAE9D45-37A9-44E2-A0EE-048A0DB8BD71}" destId="{F965D8CE-B9C2-438E-BA88-0BC66F5A8625}" srcOrd="0" destOrd="0" presId="urn:microsoft.com/office/officeart/2005/8/layout/vList2"/>
    <dgm:cxn modelId="{D32E41E6-E233-4E2D-91D1-4C8020BF98B8}" type="presParOf" srcId="{FCAE9D45-37A9-44E2-A0EE-048A0DB8BD71}" destId="{4717D485-D271-4FB2-B657-59725CB901DD}" srcOrd="1" destOrd="0" presId="urn:microsoft.com/office/officeart/2005/8/layout/vList2"/>
    <dgm:cxn modelId="{7C40DE95-7D0F-40E3-99F4-B90DAA44EE78}" type="presParOf" srcId="{FCAE9D45-37A9-44E2-A0EE-048A0DB8BD71}" destId="{73D414B0-4A02-45BC-9F4B-0ECC1F157778}" srcOrd="2" destOrd="0" presId="urn:microsoft.com/office/officeart/2005/8/layout/vList2"/>
    <dgm:cxn modelId="{8D5B8B38-E8D1-4FCB-A5D3-079C06AC8928}" type="presParOf" srcId="{FCAE9D45-37A9-44E2-A0EE-048A0DB8BD71}" destId="{F6D23941-9107-4645-B835-1B4B46DA9897}" srcOrd="3" destOrd="0" presId="urn:microsoft.com/office/officeart/2005/8/layout/vList2"/>
    <dgm:cxn modelId="{65D1BB84-87B8-4B63-B2E1-1B79A8F415A4}" type="presParOf" srcId="{FCAE9D45-37A9-44E2-A0EE-048A0DB8BD71}" destId="{7A3035E9-CA54-42A1-AB03-D049C0E868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5D8CE-B9C2-438E-BA88-0BC66F5A8625}">
      <dsp:nvSpPr>
        <dsp:cNvPr id="0" name=""/>
        <dsp:cNvSpPr/>
      </dsp:nvSpPr>
      <dsp:spPr>
        <a:xfrm>
          <a:off x="0" y="63283"/>
          <a:ext cx="519910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Layer Height:</a:t>
          </a:r>
          <a:r>
            <a:rPr lang="en-US" sz="3700" kern="1200"/>
            <a:t> </a:t>
          </a:r>
        </a:p>
      </dsp:txBody>
      <dsp:txXfrm>
        <a:off x="43321" y="106604"/>
        <a:ext cx="5112467" cy="800803"/>
      </dsp:txXfrm>
    </dsp:sp>
    <dsp:sp modelId="{4717D485-D271-4FB2-B657-59725CB901DD}">
      <dsp:nvSpPr>
        <dsp:cNvPr id="0" name=""/>
        <dsp:cNvSpPr/>
      </dsp:nvSpPr>
      <dsp:spPr>
        <a:xfrm>
          <a:off x="0" y="950728"/>
          <a:ext cx="5199109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72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Prototype 1: </a:t>
          </a:r>
          <a:r>
            <a:rPr lang="en-US" sz="2900" kern="1200">
              <a:latin typeface="Century Gothic" panose="020B0502020202020204"/>
            </a:rPr>
            <a:t>0.3mm</a:t>
          </a:r>
          <a:r>
            <a:rPr lang="en-US" sz="2900" kern="1200"/>
            <a:t> 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Prototype 2: </a:t>
          </a:r>
          <a:r>
            <a:rPr lang="en-US" sz="2900" kern="1200">
              <a:latin typeface="Century Gothic" panose="020B0502020202020204"/>
            </a:rPr>
            <a:t>0.15mm</a:t>
          </a:r>
          <a:endParaRPr lang="en-US" sz="2900" kern="1200"/>
        </a:p>
      </dsp:txBody>
      <dsp:txXfrm>
        <a:off x="0" y="950728"/>
        <a:ext cx="5199109" cy="976522"/>
      </dsp:txXfrm>
    </dsp:sp>
    <dsp:sp modelId="{73D414B0-4A02-45BC-9F4B-0ECC1F157778}">
      <dsp:nvSpPr>
        <dsp:cNvPr id="0" name=""/>
        <dsp:cNvSpPr/>
      </dsp:nvSpPr>
      <dsp:spPr>
        <a:xfrm>
          <a:off x="0" y="1927251"/>
          <a:ext cx="519910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Printing Time: </a:t>
          </a:r>
          <a:endParaRPr lang="en-US" sz="3700" kern="1200"/>
        </a:p>
      </dsp:txBody>
      <dsp:txXfrm>
        <a:off x="43321" y="1970572"/>
        <a:ext cx="5112467" cy="800803"/>
      </dsp:txXfrm>
    </dsp:sp>
    <dsp:sp modelId="{F6D23941-9107-4645-B835-1B4B46DA9897}">
      <dsp:nvSpPr>
        <dsp:cNvPr id="0" name=""/>
        <dsp:cNvSpPr/>
      </dsp:nvSpPr>
      <dsp:spPr>
        <a:xfrm>
          <a:off x="0" y="2814696"/>
          <a:ext cx="5199109" cy="9765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72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Prototype 1: </a:t>
          </a:r>
          <a:r>
            <a:rPr lang="en-US" sz="2900" kern="1200">
              <a:latin typeface="Century Gothic" panose="020B0502020202020204"/>
            </a:rPr>
            <a:t>3 </a:t>
          </a:r>
          <a:r>
            <a:rPr lang="en-US" sz="2900" kern="1200"/>
            <a:t>Hours</a:t>
          </a:r>
          <a:r>
            <a:rPr lang="en-US" sz="2900" kern="1200">
              <a:latin typeface="Century Gothic" panose="020B0502020202020204"/>
            </a:rPr>
            <a:t> </a:t>
          </a:r>
          <a:endParaRPr lang="en-US" sz="2900" kern="120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Prototype 2: </a:t>
          </a:r>
          <a:r>
            <a:rPr lang="en-US" sz="2900" kern="1200">
              <a:latin typeface="Century Gothic" panose="020B0502020202020204"/>
            </a:rPr>
            <a:t>6</a:t>
          </a:r>
          <a:r>
            <a:rPr lang="en-US" sz="2900" kern="1200"/>
            <a:t> Hours</a:t>
          </a:r>
        </a:p>
      </dsp:txBody>
      <dsp:txXfrm>
        <a:off x="0" y="2814696"/>
        <a:ext cx="5199109" cy="976522"/>
      </dsp:txXfrm>
    </dsp:sp>
    <dsp:sp modelId="{7A3035E9-CA54-42A1-AB03-D049C0E86876}">
      <dsp:nvSpPr>
        <dsp:cNvPr id="0" name=""/>
        <dsp:cNvSpPr/>
      </dsp:nvSpPr>
      <dsp:spPr>
        <a:xfrm>
          <a:off x="0" y="3791218"/>
          <a:ext cx="519910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Total Cost:</a:t>
          </a:r>
          <a:r>
            <a:rPr lang="en-US" sz="3700" kern="1200"/>
            <a:t> SGD 40</a:t>
          </a:r>
        </a:p>
      </dsp:txBody>
      <dsp:txXfrm>
        <a:off x="43321" y="3834539"/>
        <a:ext cx="5112467" cy="80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5D8CE-B9C2-438E-BA88-0BC66F5A8625}">
      <dsp:nvSpPr>
        <dsp:cNvPr id="0" name=""/>
        <dsp:cNvSpPr/>
      </dsp:nvSpPr>
      <dsp:spPr>
        <a:xfrm>
          <a:off x="0" y="269473"/>
          <a:ext cx="5199109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Layer Height:</a:t>
          </a:r>
          <a:r>
            <a:rPr lang="en-US" sz="4000" kern="1200"/>
            <a:t> </a:t>
          </a:r>
        </a:p>
      </dsp:txBody>
      <dsp:txXfrm>
        <a:off x="46834" y="316307"/>
        <a:ext cx="5105441" cy="865732"/>
      </dsp:txXfrm>
    </dsp:sp>
    <dsp:sp modelId="{4717D485-D271-4FB2-B657-59725CB901DD}">
      <dsp:nvSpPr>
        <dsp:cNvPr id="0" name=""/>
        <dsp:cNvSpPr/>
      </dsp:nvSpPr>
      <dsp:spPr>
        <a:xfrm>
          <a:off x="0" y="1228873"/>
          <a:ext cx="5199109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72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/>
            <a:t>Prototype </a:t>
          </a:r>
          <a:r>
            <a:rPr lang="en-US" sz="3100" kern="1200">
              <a:latin typeface="Century Gothic" panose="020B0502020202020204"/>
            </a:rPr>
            <a:t>3</a:t>
          </a:r>
          <a:r>
            <a:rPr lang="en-US" sz="3100" kern="1200"/>
            <a:t>: </a:t>
          </a:r>
          <a:r>
            <a:rPr lang="en-US" sz="3100" kern="1200">
              <a:latin typeface="Century Gothic" panose="020B0502020202020204"/>
            </a:rPr>
            <a:t>0.03mm</a:t>
          </a:r>
          <a:r>
            <a:rPr lang="en-US" sz="3100" kern="1200"/>
            <a:t> </a:t>
          </a:r>
        </a:p>
      </dsp:txBody>
      <dsp:txXfrm>
        <a:off x="0" y="1228873"/>
        <a:ext cx="5199109" cy="662400"/>
      </dsp:txXfrm>
    </dsp:sp>
    <dsp:sp modelId="{73D414B0-4A02-45BC-9F4B-0ECC1F157778}">
      <dsp:nvSpPr>
        <dsp:cNvPr id="0" name=""/>
        <dsp:cNvSpPr/>
      </dsp:nvSpPr>
      <dsp:spPr>
        <a:xfrm>
          <a:off x="0" y="1891273"/>
          <a:ext cx="5199109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Printing Time: </a:t>
          </a:r>
          <a:endParaRPr lang="en-US" sz="4000" kern="1200"/>
        </a:p>
      </dsp:txBody>
      <dsp:txXfrm>
        <a:off x="46834" y="1938107"/>
        <a:ext cx="5105441" cy="865732"/>
      </dsp:txXfrm>
    </dsp:sp>
    <dsp:sp modelId="{F6D23941-9107-4645-B835-1B4B46DA9897}">
      <dsp:nvSpPr>
        <dsp:cNvPr id="0" name=""/>
        <dsp:cNvSpPr/>
      </dsp:nvSpPr>
      <dsp:spPr>
        <a:xfrm>
          <a:off x="0" y="2850673"/>
          <a:ext cx="5199109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072" tIns="50800" rIns="284480" bIns="50800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100" kern="1200"/>
            <a:t>Prototype </a:t>
          </a:r>
          <a:r>
            <a:rPr lang="en-US" sz="3100" kern="1200">
              <a:latin typeface="Century Gothic" panose="020B0502020202020204"/>
            </a:rPr>
            <a:t>3</a:t>
          </a:r>
          <a:r>
            <a:rPr lang="en-US" sz="3100" kern="1200"/>
            <a:t>: </a:t>
          </a:r>
          <a:r>
            <a:rPr lang="en-US" sz="3100" kern="1200">
              <a:latin typeface="Century Gothic" panose="020B0502020202020204"/>
            </a:rPr>
            <a:t>7</a:t>
          </a:r>
          <a:r>
            <a:rPr lang="en-US" sz="3100" kern="1200"/>
            <a:t> Hours</a:t>
          </a:r>
          <a:r>
            <a:rPr lang="en-US" sz="3100" kern="1200">
              <a:latin typeface="Century Gothic" panose="020B0502020202020204"/>
            </a:rPr>
            <a:t> </a:t>
          </a:r>
          <a:endParaRPr lang="en-US" sz="3100" kern="1200"/>
        </a:p>
      </dsp:txBody>
      <dsp:txXfrm>
        <a:off x="0" y="2850673"/>
        <a:ext cx="5199109" cy="662400"/>
      </dsp:txXfrm>
    </dsp:sp>
    <dsp:sp modelId="{7A3035E9-CA54-42A1-AB03-D049C0E86876}">
      <dsp:nvSpPr>
        <dsp:cNvPr id="0" name=""/>
        <dsp:cNvSpPr/>
      </dsp:nvSpPr>
      <dsp:spPr>
        <a:xfrm>
          <a:off x="0" y="3513073"/>
          <a:ext cx="5199109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/>
            <a:t>Total Cost:</a:t>
          </a:r>
          <a:r>
            <a:rPr lang="en-US" sz="4000" kern="1200"/>
            <a:t> SGD </a:t>
          </a:r>
          <a:r>
            <a:rPr lang="en-US" sz="4000" kern="1200">
              <a:latin typeface="Century Gothic" panose="020B0502020202020204"/>
            </a:rPr>
            <a:t>340</a:t>
          </a:r>
          <a:endParaRPr lang="en-US" sz="4000" kern="1200"/>
        </a:p>
      </dsp:txBody>
      <dsp:txXfrm>
        <a:off x="46834" y="3559907"/>
        <a:ext cx="5105441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6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7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20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28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38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2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2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2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23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1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80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3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9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65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Design &amp; 3D Printing of Rhinoplasty Surgical Guide for Nasal Hump Reduction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Aravind Ramachandran &amp; Rishi Chauhan (A0263484X)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F1EBD-88F3-0B9D-9687-CDBB14F4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Surgical Guides Current Technology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0CA9EC1-7951-30C1-7701-F975068B9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590" y="2383273"/>
            <a:ext cx="6135890" cy="3496989"/>
          </a:xfr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75A0B51-F276-6A25-A53B-9FF12B51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91" y="2383396"/>
            <a:ext cx="5010418" cy="34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7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FDD0-9897-FD2A-4C78-9D41B274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Surgical Guide II</a:t>
            </a:r>
          </a:p>
        </p:txBody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F2261E5D-E141-746D-0DDC-158DBC603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70" y="2340343"/>
            <a:ext cx="4343006" cy="3958482"/>
          </a:xfrm>
        </p:spPr>
      </p:pic>
      <p:pic>
        <p:nvPicPr>
          <p:cNvPr id="5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7282FAA2-5A51-25E0-5F4D-F31272ED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794" y="2339672"/>
            <a:ext cx="6091707" cy="39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8CBB-F2AF-15E3-3212-199C9160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26D28-19CC-F7A6-9D6E-85754F5CC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89" y="2222287"/>
            <a:ext cx="10578020" cy="39999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Designed using SolidWorks</a:t>
            </a:r>
          </a:p>
          <a:p>
            <a:r>
              <a:rPr lang="en-US"/>
              <a:t>Two types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7EF257-475D-0432-9F84-4D1567D9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3" y="3063587"/>
            <a:ext cx="3610707" cy="3673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0E44A-0EDF-5A54-818D-1796AEB93821}"/>
              </a:ext>
            </a:extLst>
          </p:cNvPr>
          <p:cNvSpPr txBox="1"/>
          <p:nvPr/>
        </p:nvSpPr>
        <p:spPr>
          <a:xfrm>
            <a:off x="1151792" y="3068514"/>
            <a:ext cx="2804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Type 1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AC9944-D390-ECFE-C35C-79A98938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754" y="3019917"/>
            <a:ext cx="3716214" cy="369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597A1-4EDC-D898-A531-D333C46931EE}"/>
              </a:ext>
            </a:extLst>
          </p:cNvPr>
          <p:cNvSpPr txBox="1"/>
          <p:nvPr/>
        </p:nvSpPr>
        <p:spPr>
          <a:xfrm>
            <a:off x="8056683" y="2564421"/>
            <a:ext cx="2804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Type 2</a:t>
            </a:r>
          </a:p>
        </p:txBody>
      </p:sp>
    </p:spTree>
    <p:extLst>
      <p:ext uri="{BB962C8B-B14F-4D97-AF65-F5344CB8AC3E}">
        <p14:creationId xmlns:p14="http://schemas.microsoft.com/office/powerpoint/2010/main" val="204761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7E26-C086-41F1-9B30-8BFB8F87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Nasal Dimensions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DE07C25-0094-3987-C9FD-24E369E22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403" y="2386410"/>
            <a:ext cx="4442020" cy="4128879"/>
          </a:xfrm>
        </p:spPr>
      </p:pic>
      <p:pic>
        <p:nvPicPr>
          <p:cNvPr id="5" name="Picture 5" descr="A picture containing person, indoor, looking, cosmetic&#10;&#10;Description automatically generated">
            <a:extLst>
              <a:ext uri="{FF2B5EF4-FFF2-40B4-BE49-F238E27FC236}">
                <a16:creationId xmlns:a16="http://schemas.microsoft.com/office/drawing/2014/main" id="{46DFAC55-1D12-3113-2388-5444998CF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8" y="2379512"/>
            <a:ext cx="4736121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23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E3B6-F56B-75FC-63D7-EDD424BD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 Markings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2F7495D-9FBD-06F1-FDE6-90B17DD1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570" y="2527616"/>
            <a:ext cx="4032736" cy="3889476"/>
          </a:xfrm>
          <a:prstGeom prst="rect">
            <a:avLst/>
          </a:prstGeom>
        </p:spPr>
      </p:pic>
      <p:pic>
        <p:nvPicPr>
          <p:cNvPr id="8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9F5DDD-3669-0A35-C97F-AC9B759E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297" y="2620872"/>
            <a:ext cx="6662818" cy="38826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90CDF-B75A-23B7-DC76-D18F11380FF6}"/>
              </a:ext>
            </a:extLst>
          </p:cNvPr>
          <p:cNvSpPr txBox="1"/>
          <p:nvPr/>
        </p:nvSpPr>
        <p:spPr>
          <a:xfrm>
            <a:off x="372208" y="2148253"/>
            <a:ext cx="73562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Simple representations for marking the dimensions and angles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66CD148-3D81-C3BF-CFFB-31FCDADF8E78}"/>
              </a:ext>
            </a:extLst>
          </p:cNvPr>
          <p:cNvSpPr/>
          <p:nvPr/>
        </p:nvSpPr>
        <p:spPr>
          <a:xfrm rot="-5400000">
            <a:off x="8833337" y="4217377"/>
            <a:ext cx="750276" cy="973014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9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F59F-E687-EF01-270A-223F632B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7487-37B5-E3DD-E33A-D3EBA39AA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89" y="2222287"/>
            <a:ext cx="10578020" cy="45509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Angle subtended  at: </a:t>
            </a:r>
          </a:p>
          <a:p>
            <a:r>
              <a:rPr lang="en-US"/>
              <a:t>'b' - Nasofrontal ,</a:t>
            </a:r>
          </a:p>
          <a:p>
            <a:r>
              <a:rPr lang="en-US"/>
              <a:t>'c' - Nose Tip Angle </a:t>
            </a:r>
          </a:p>
          <a:p>
            <a:r>
              <a:rPr lang="en-US"/>
              <a:t>'d' - Nasolabial Angle</a:t>
            </a:r>
          </a:p>
          <a:p>
            <a:r>
              <a:rPr lang="en-US"/>
              <a:t>'f' - </a:t>
            </a:r>
            <a:r>
              <a:rPr lang="en-US" err="1"/>
              <a:t>Nasofacial</a:t>
            </a:r>
            <a:r>
              <a:rPr lang="en-US"/>
              <a:t> Angle</a:t>
            </a:r>
          </a:p>
          <a:p>
            <a:r>
              <a:rPr lang="en-US"/>
              <a:t>'g' - Nasal Tip Angle (Half)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Rest of the distance dimensions are represented as '</a:t>
            </a:r>
            <a:r>
              <a:rPr lang="en-US" err="1"/>
              <a:t>a_b</a:t>
            </a:r>
            <a:r>
              <a:rPr lang="en-US"/>
              <a:t>', '</a:t>
            </a:r>
            <a:r>
              <a:rPr lang="en-US" err="1"/>
              <a:t>b_c</a:t>
            </a:r>
            <a:r>
              <a:rPr lang="en-US"/>
              <a:t>', '</a:t>
            </a:r>
            <a:r>
              <a:rPr lang="en-US" err="1"/>
              <a:t>c_d</a:t>
            </a:r>
            <a:r>
              <a:rPr lang="en-US"/>
              <a:t>', '</a:t>
            </a:r>
            <a:r>
              <a:rPr lang="en-US" err="1"/>
              <a:t>d_e</a:t>
            </a:r>
            <a:r>
              <a:rPr lang="en-US"/>
              <a:t>'…...</a:t>
            </a:r>
          </a:p>
          <a:p>
            <a:r>
              <a:rPr lang="en-US"/>
              <a:t>'m' - Hump location , '</a:t>
            </a:r>
            <a:r>
              <a:rPr lang="en-US" err="1"/>
              <a:t>i</a:t>
            </a:r>
            <a:r>
              <a:rPr lang="en-US"/>
              <a:t>' - Hump Depth, 'j' - Hump Length (Type 2)</a:t>
            </a:r>
          </a:p>
          <a:p>
            <a:r>
              <a:rPr lang="en-US"/>
              <a:t>'l' - Hump Width, 'k' - Hump Length (Type 1)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DF16692-D608-C031-3B0B-0C545141B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262" y="1994824"/>
            <a:ext cx="2907322" cy="29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4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B73D-65DF-57CE-9C05-5DC44527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Photographic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5EE3-D35A-E9EB-C85B-F28F60F2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Method employed to obtain the dimensions of the actual nose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5C0CB3-C5BB-722F-28F7-6D2FDD43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7" y="2688532"/>
            <a:ext cx="3915507" cy="3720043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5C460EC-A66D-D56D-5945-233ACC3D8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93" y="2686461"/>
            <a:ext cx="3645875" cy="37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6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BDEE-F126-9F66-3319-E3FECE46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Automation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88629-7C3E-D858-F092-FF14FBC2D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282215"/>
            <a:ext cx="5189856" cy="3578836"/>
          </a:xfrm>
        </p:spPr>
        <p:txBody>
          <a:bodyPr/>
          <a:lstStyle/>
          <a:p>
            <a:r>
              <a:rPr lang="en-US"/>
              <a:t>Semi Automated Workflow 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6A3BC34-756D-638B-C47C-303C715C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89" y="2086708"/>
            <a:ext cx="3166636" cy="467750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074E542-76F2-95C6-2203-4ECFF134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061" y="2219489"/>
            <a:ext cx="3598984" cy="424782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EEF688D-BAF3-595F-6520-4FDF14A10F73}"/>
              </a:ext>
            </a:extLst>
          </p:cNvPr>
          <p:cNvSpPr/>
          <p:nvPr/>
        </p:nvSpPr>
        <p:spPr>
          <a:xfrm>
            <a:off x="7751884" y="4234961"/>
            <a:ext cx="621323" cy="504092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6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9BA7-FC10-D7B5-CCFD-408E84B5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94698-5D7F-01E7-8452-39FE887D6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FDM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80691-3A00-B5F9-0AC0-F93BED34FC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A thermoplastic material (in solid form) is melted via a hot nozzle and deposited layer by layer to build the desired object.</a:t>
            </a:r>
          </a:p>
          <a:p>
            <a:r>
              <a:rPr lang="en-US">
                <a:ea typeface="+mn-lt"/>
                <a:cs typeface="+mn-lt"/>
              </a:rPr>
              <a:t>Relatively lower cost</a:t>
            </a:r>
          </a:p>
          <a:p>
            <a:r>
              <a:rPr lang="en-US">
                <a:ea typeface="+mn-lt"/>
                <a:cs typeface="+mn-lt"/>
              </a:rPr>
              <a:t>Generally, can print using only one material/color (unless the machine accepts multiple spools) at a time.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C1096E-884B-0D81-67B7-4B0777E0F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Polyjet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C86B4-839C-7D4A-1413-65B7A95753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Photopolymer droplets (in liquid form) are dropped onto a platform using multiple jets and solidified using UV light. The object is also built layer by layer</a:t>
            </a:r>
          </a:p>
          <a:p>
            <a:r>
              <a:rPr lang="en-US">
                <a:ea typeface="+mn-lt"/>
                <a:cs typeface="+mn-lt"/>
              </a:rPr>
              <a:t>Relatively higher cost</a:t>
            </a:r>
          </a:p>
          <a:p>
            <a:r>
              <a:rPr lang="en-US">
                <a:ea typeface="+mn-lt"/>
                <a:cs typeface="+mn-lt"/>
              </a:rPr>
              <a:t>Can print multiple materials and colors at the same time.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2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EFB6-B139-3EA2-CE37-9E464C11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F6F61-876D-E398-52D9-297F4DC4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FDM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9614C-9317-A1E3-EC2F-8313312FB5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Surface finish and dimensional accuracy is relatively low due to the poor resolution of the layer height.</a:t>
            </a:r>
          </a:p>
          <a:p>
            <a:r>
              <a:rPr lang="en-US">
                <a:ea typeface="+mn-lt"/>
                <a:cs typeface="+mn-lt"/>
              </a:rPr>
              <a:t>Material choice is restricted to a few thermoplastic materials such as ABS, PLA etc.</a:t>
            </a:r>
          </a:p>
          <a:p>
            <a:r>
              <a:rPr lang="en-US">
                <a:ea typeface="+mn-lt"/>
                <a:cs typeface="+mn-lt"/>
              </a:rPr>
              <a:t>The product is stronger and more rigid and can also be made thermally resistant. However, the dimensional accuracy suffers.</a:t>
            </a:r>
          </a:p>
          <a:p>
            <a:r>
              <a:rPr lang="en-US">
                <a:ea typeface="+mn-lt"/>
                <a:cs typeface="+mn-lt"/>
              </a:rPr>
              <a:t>Requires fewer supports as the object is more rigid whilst printing. However, the support removal process in manual and can be tedious. </a:t>
            </a:r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C22B5-0222-555D-BFDF-04B59DDB1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Polyjet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606D6-3968-8C5A-EE86-8D333D55F1B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Surface finish and dimensional accuracy are very good due to a fine resolution of layer height as well as small droplet size being available.</a:t>
            </a:r>
          </a:p>
          <a:p>
            <a:r>
              <a:rPr lang="en-US">
                <a:ea typeface="+mn-lt"/>
                <a:cs typeface="+mn-lt"/>
              </a:rPr>
              <a:t>Material choice is extremely vast ranging from polymers, dental printing materials, rubber like materials etc.</a:t>
            </a:r>
          </a:p>
          <a:p>
            <a:r>
              <a:rPr lang="en-US">
                <a:ea typeface="+mn-lt"/>
                <a:cs typeface="+mn-lt"/>
              </a:rPr>
              <a:t>The product is often not as strong as the FDM counter part however the geometric accuracy is excellent.</a:t>
            </a:r>
          </a:p>
          <a:p>
            <a:r>
              <a:rPr lang="en-US">
                <a:ea typeface="+mn-lt"/>
                <a:cs typeface="+mn-lt"/>
              </a:rPr>
              <a:t>Requires more supports as the object is built using liquid droplets that are later solidified. However, the support can be printed in a different material that allows for it to be dissolved away in post processing.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0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53E69E3-EF96-E53C-8366-491BD19C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65" y="2432004"/>
            <a:ext cx="4932608" cy="3088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01A2C-A331-7DCA-D6BF-8BAAD349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Plastic Surgery of The Nose: Rhinoplasty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A59C5-4EB4-BF94-09A5-8F438DB46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80" y="2222287"/>
            <a:ext cx="6111363" cy="3636511"/>
          </a:xfrm>
        </p:spPr>
        <p:txBody>
          <a:bodyPr/>
          <a:lstStyle/>
          <a:p>
            <a:r>
              <a:rPr lang="en-US"/>
              <a:t>Reconstruction, correction or complete change in the shape of the nose.</a:t>
            </a:r>
          </a:p>
          <a:p>
            <a:r>
              <a:rPr lang="en-US"/>
              <a:t>Colloquially referred to as a nose job.</a:t>
            </a:r>
          </a:p>
          <a:p>
            <a:r>
              <a:rPr lang="en-US"/>
              <a:t>Done for multiple reasons:</a:t>
            </a:r>
          </a:p>
          <a:p>
            <a:pPr lvl="1"/>
            <a:r>
              <a:rPr lang="en-US"/>
              <a:t>To free up blocked airways that often hamper sleep and restrict proper breathing.</a:t>
            </a:r>
          </a:p>
          <a:p>
            <a:pPr lvl="1"/>
            <a:r>
              <a:rPr lang="en-US"/>
              <a:t>In case of severe trauma to the nose.</a:t>
            </a:r>
          </a:p>
          <a:p>
            <a:pPr lvl="1"/>
            <a:r>
              <a:rPr lang="en-US"/>
              <a:t>Cosmetic purposes.</a:t>
            </a:r>
          </a:p>
        </p:txBody>
      </p:sp>
    </p:spTree>
    <p:extLst>
      <p:ext uri="{BB962C8B-B14F-4D97-AF65-F5344CB8AC3E}">
        <p14:creationId xmlns:p14="http://schemas.microsoft.com/office/powerpoint/2010/main" val="359345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BE625-36DD-8E67-B4F9-E80951078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Printing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1A3BE-80C0-B071-9958-0FB7610A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FDM</a:t>
            </a:r>
          </a:p>
        </p:txBody>
      </p:sp>
      <p:pic>
        <p:nvPicPr>
          <p:cNvPr id="7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67DF6342-928E-FB15-3E80-2A4BEB0A5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9357" y="2958307"/>
            <a:ext cx="4800600" cy="26955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8C405-BC32-0F6D-D973-B26868C1F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/>
              <a:t>Polyjet</a:t>
            </a:r>
          </a:p>
        </p:txBody>
      </p:sp>
      <p:pic>
        <p:nvPicPr>
          <p:cNvPr id="15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F71138C-DB75-BF0F-E8EF-E1AFCDEA3A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67509" y="2954353"/>
            <a:ext cx="3765072" cy="2674729"/>
          </a:xfrm>
        </p:spPr>
      </p:pic>
    </p:spTree>
    <p:extLst>
      <p:ext uri="{BB962C8B-B14F-4D97-AF65-F5344CB8AC3E}">
        <p14:creationId xmlns:p14="http://schemas.microsoft.com/office/powerpoint/2010/main" val="1677998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3A01-7A36-B7D2-5FAA-20321D3C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Printing Parameter FDM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E4D871D-8EC4-2E84-A896-BAA154DDA1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9979" y="1986173"/>
          <a:ext cx="5199109" cy="474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8837B-B2E7-88D6-F0F3-183D365120B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811886" y="2485979"/>
            <a:ext cx="1659162" cy="287064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err="1">
                <a:ea typeface="+mn-lt"/>
                <a:cs typeface="+mn-lt"/>
              </a:rPr>
              <a:t>Cubicon</a:t>
            </a:r>
            <a:r>
              <a:rPr lang="en-US">
                <a:ea typeface="+mn-lt"/>
                <a:cs typeface="+mn-lt"/>
              </a:rPr>
              <a:t> 3DP 310F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Material : PLA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Build Volume: 240x190x200 mm 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Best Layer Resolution: 0.1mm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4302BD2-9E78-CAD5-0491-FAA938890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615" y="2482589"/>
            <a:ext cx="2443900" cy="28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04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3A01-7A36-B7D2-5FAA-20321D3C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Printing Parameter PolyJet</a:t>
            </a:r>
            <a:endParaRPr lang="en-US" err="1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E4D871D-8EC4-2E84-A896-BAA154DDA1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9979" y="1986173"/>
          <a:ext cx="5199109" cy="4741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8837B-B2E7-88D6-F0F3-183D365120B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047999" y="2485979"/>
            <a:ext cx="2142119" cy="287064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Stratasys J750 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Material – Vero (Magenta)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Build Volume: 490x390x200 mm 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Best Layer Resolution: 0.014 mm</a:t>
            </a:r>
            <a:endParaRPr lang="en-US"/>
          </a:p>
        </p:txBody>
      </p:sp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4421543-9651-3AB6-0EC2-3730B9019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1" y="2483812"/>
            <a:ext cx="2890770" cy="28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4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7D29-A748-1113-CAA2-D422E6B6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AE75-BD71-49FA-32E6-8C982980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3D Printed Parts (FDM) - PLA</a:t>
            </a:r>
          </a:p>
          <a:p>
            <a:r>
              <a:rPr lang="en-US"/>
              <a:t>Manual Post processing required</a:t>
            </a:r>
          </a:p>
          <a:p>
            <a:r>
              <a:rPr lang="en-US"/>
              <a:t>Surface finish better for 0.15mm          Type 2 </a:t>
            </a:r>
          </a:p>
          <a:p>
            <a:r>
              <a:rPr lang="en-US"/>
              <a:t>Low Cost</a:t>
            </a:r>
          </a:p>
        </p:txBody>
      </p:sp>
      <p:pic>
        <p:nvPicPr>
          <p:cNvPr id="4" name="Picture 4" descr="A picture containing floor, seat&#10;&#10;Description automatically generated">
            <a:extLst>
              <a:ext uri="{FF2B5EF4-FFF2-40B4-BE49-F238E27FC236}">
                <a16:creationId xmlns:a16="http://schemas.microsoft.com/office/drawing/2014/main" id="{88F0D093-C2BE-1EDF-E0F5-C41A0C775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4035126"/>
            <a:ext cx="2766646" cy="214054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3961FA-D3B8-2CCF-1AFB-F39A924E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1" y="4030515"/>
            <a:ext cx="2860432" cy="2149766"/>
          </a:xfrm>
          <a:prstGeom prst="rect">
            <a:avLst/>
          </a:prstGeom>
        </p:spPr>
      </p:pic>
      <p:pic>
        <p:nvPicPr>
          <p:cNvPr id="6" name="Picture 6" descr="A picture containing indoor, worktable&#10;&#10;Description automatically generated">
            <a:extLst>
              <a:ext uri="{FF2B5EF4-FFF2-40B4-BE49-F238E27FC236}">
                <a16:creationId xmlns:a16="http://schemas.microsoft.com/office/drawing/2014/main" id="{7FE8C7E2-7220-F940-14A0-C5FF6128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723" y="2036885"/>
            <a:ext cx="2743200" cy="2057400"/>
          </a:xfrm>
          <a:prstGeom prst="rect">
            <a:avLst/>
          </a:prstGeom>
        </p:spPr>
      </p:pic>
      <p:pic>
        <p:nvPicPr>
          <p:cNvPr id="7" name="Picture 7" descr="A picture containing floor&#10;&#10;Description automatically generated">
            <a:extLst>
              <a:ext uri="{FF2B5EF4-FFF2-40B4-BE49-F238E27FC236}">
                <a16:creationId xmlns:a16="http://schemas.microsoft.com/office/drawing/2014/main" id="{D9AC2B1F-A4C1-B2C2-098A-A0469FAA0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677" y="2034476"/>
            <a:ext cx="2825261" cy="2062216"/>
          </a:xfrm>
          <a:prstGeom prst="rect">
            <a:avLst/>
          </a:prstGeom>
        </p:spPr>
      </p:pic>
      <p:pic>
        <p:nvPicPr>
          <p:cNvPr id="8" name="Picture 8" descr="A picture containing floor, wooden&#10;&#10;Description automatically generated">
            <a:extLst>
              <a:ext uri="{FF2B5EF4-FFF2-40B4-BE49-F238E27FC236}">
                <a16:creationId xmlns:a16="http://schemas.microsoft.com/office/drawing/2014/main" id="{F53168C4-F4FC-3E34-3515-F9724DD07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261" y="4312084"/>
            <a:ext cx="3341076" cy="2336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09D940-AA7C-D71B-70A8-7FDC71EB1E91}"/>
              </a:ext>
            </a:extLst>
          </p:cNvPr>
          <p:cNvSpPr txBox="1"/>
          <p:nvPr/>
        </p:nvSpPr>
        <p:spPr>
          <a:xfrm>
            <a:off x="1764322" y="6271845"/>
            <a:ext cx="20808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Type 1</a:t>
            </a:r>
          </a:p>
        </p:txBody>
      </p:sp>
    </p:spTree>
    <p:extLst>
      <p:ext uri="{BB962C8B-B14F-4D97-AF65-F5344CB8AC3E}">
        <p14:creationId xmlns:p14="http://schemas.microsoft.com/office/powerpoint/2010/main" val="226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D39F-8E9E-90A7-E897-836DC97C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405BF-5F9E-7057-7836-328447254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PolyJet</a:t>
            </a:r>
            <a:r>
              <a:rPr lang="en-US"/>
              <a:t> Print</a:t>
            </a:r>
          </a:p>
          <a:p>
            <a:r>
              <a:rPr lang="en-US"/>
              <a:t>Better Surface Quality</a:t>
            </a:r>
          </a:p>
          <a:p>
            <a:r>
              <a:rPr lang="en-US"/>
              <a:t>Expensive</a:t>
            </a:r>
          </a:p>
          <a:p>
            <a:r>
              <a:rPr lang="en-US"/>
              <a:t>Dimensional Accuracy High</a:t>
            </a:r>
          </a:p>
        </p:txBody>
      </p:sp>
      <p:pic>
        <p:nvPicPr>
          <p:cNvPr id="4" name="Picture 4" descr="A picture containing floor, indoor, red, plastic&#10;&#10;Description automatically generated">
            <a:extLst>
              <a:ext uri="{FF2B5EF4-FFF2-40B4-BE49-F238E27FC236}">
                <a16:creationId xmlns:a16="http://schemas.microsoft.com/office/drawing/2014/main" id="{9EE82BBF-4AFF-8A18-2CDF-8706D8E8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54" y="2003797"/>
            <a:ext cx="3083168" cy="2311143"/>
          </a:xfrm>
          <a:prstGeom prst="rect">
            <a:avLst/>
          </a:prstGeom>
        </p:spPr>
      </p:pic>
      <p:pic>
        <p:nvPicPr>
          <p:cNvPr id="5" name="Picture 5" descr="A picture containing cake, indoor, birthday, shaped&#10;&#10;Description automatically generated">
            <a:extLst>
              <a:ext uri="{FF2B5EF4-FFF2-40B4-BE49-F238E27FC236}">
                <a16:creationId xmlns:a16="http://schemas.microsoft.com/office/drawing/2014/main" id="{E7B1C3AC-9EC5-4ED8-417C-52BEE4F3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53" y="4437875"/>
            <a:ext cx="3083168" cy="2132219"/>
          </a:xfrm>
          <a:prstGeom prst="rect">
            <a:avLst/>
          </a:prstGeom>
        </p:spPr>
      </p:pic>
      <p:pic>
        <p:nvPicPr>
          <p:cNvPr id="6" name="Picture 6" descr="A picture containing pink&#10;&#10;Description automatically generated">
            <a:extLst>
              <a:ext uri="{FF2B5EF4-FFF2-40B4-BE49-F238E27FC236}">
                <a16:creationId xmlns:a16="http://schemas.microsoft.com/office/drawing/2014/main" id="{BEFC901D-07FB-20A1-86E1-FD94597E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646" y="2007509"/>
            <a:ext cx="3188676" cy="37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78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99F0D-973E-7B34-5AD0-291FB042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3F143-2ED4-F5B2-A5E4-03EC5AA1A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3D Printing – Patient Specific, Complex design</a:t>
            </a:r>
          </a:p>
          <a:p>
            <a:r>
              <a:rPr lang="en-US"/>
              <a:t>Future Works:</a:t>
            </a:r>
          </a:p>
          <a:p>
            <a:r>
              <a:rPr lang="en-US"/>
              <a:t>Disassembled structure</a:t>
            </a:r>
          </a:p>
          <a:p>
            <a:r>
              <a:rPr lang="en-US"/>
              <a:t>Fully Automated Workflow</a:t>
            </a:r>
          </a:p>
          <a:p>
            <a:r>
              <a:rPr lang="en-US"/>
              <a:t>Design enhancement for nasal deviation and nasal tip correction</a:t>
            </a:r>
          </a:p>
          <a:p>
            <a:r>
              <a:rPr lang="en-US"/>
              <a:t>Printing with other 3D Printing technologies like SLS, SLA etc.</a:t>
            </a:r>
          </a:p>
        </p:txBody>
      </p:sp>
    </p:spTree>
    <p:extLst>
      <p:ext uri="{BB962C8B-B14F-4D97-AF65-F5344CB8AC3E}">
        <p14:creationId xmlns:p14="http://schemas.microsoft.com/office/powerpoint/2010/main" val="3533623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46E30A-DB3C-2E8B-D81A-3CC001857460}"/>
              </a:ext>
            </a:extLst>
          </p:cNvPr>
          <p:cNvSpPr txBox="1"/>
          <p:nvPr/>
        </p:nvSpPr>
        <p:spPr>
          <a:xfrm>
            <a:off x="3004236" y="2880670"/>
            <a:ext cx="619124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399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0664-4C3B-E66D-D1C0-C58359B3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of Rhinoplasty</a:t>
            </a:r>
          </a:p>
        </p:txBody>
      </p:sp>
      <p:pic>
        <p:nvPicPr>
          <p:cNvPr id="4" name="Picture 4" descr="Diagram, shape&#10;&#10;Description automatically generated">
            <a:extLst>
              <a:ext uri="{FF2B5EF4-FFF2-40B4-BE49-F238E27FC236}">
                <a16:creationId xmlns:a16="http://schemas.microsoft.com/office/drawing/2014/main" id="{7DDEBF1C-637F-A7A0-0A3E-59E65EAD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39" y="2426203"/>
            <a:ext cx="4256726" cy="2380821"/>
          </a:xfrm>
        </p:spPr>
      </p:pic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8EAA5E0-F972-EAFE-F2D7-00FAFEDE4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24" y="2288339"/>
            <a:ext cx="2410495" cy="259256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4CA5641-7457-AFFE-1948-38A5E87B246E}"/>
              </a:ext>
            </a:extLst>
          </p:cNvPr>
          <p:cNvSpPr/>
          <p:nvPr/>
        </p:nvSpPr>
        <p:spPr>
          <a:xfrm>
            <a:off x="4386866" y="3581936"/>
            <a:ext cx="4142704" cy="48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E97C-FBCA-F308-B2B1-F6AB1758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Rhinoplasty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1213-9694-9E8A-BF0D-966FCFC3B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(External)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E222C-8D6D-2DAC-F09D-066A3CA1C7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Incisions made externally under the nose tip</a:t>
            </a:r>
          </a:p>
          <a:p>
            <a:r>
              <a:rPr lang="en-US"/>
              <a:t>Incisions are visible externally</a:t>
            </a:r>
          </a:p>
          <a:p>
            <a:r>
              <a:rPr lang="en-US"/>
              <a:t>Performed for more cosmetic surgeries</a:t>
            </a:r>
          </a:p>
          <a:p>
            <a:r>
              <a:rPr lang="en-US"/>
              <a:t>The entire nose is accessible to the surgeon as nose can be flapped up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2EFFF-2DF5-D34F-B8B3-7F86A98E0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Closed (Endonasal)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EDD6C-570C-ADC9-3883-25D44290434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Minimal incisions are made inside the nose.</a:t>
            </a:r>
          </a:p>
          <a:p>
            <a:r>
              <a:rPr lang="en-US"/>
              <a:t>Incisions not visible externally and are very small.</a:t>
            </a:r>
          </a:p>
          <a:p>
            <a:r>
              <a:rPr lang="en-US" err="1"/>
              <a:t>Peformed</a:t>
            </a:r>
            <a:r>
              <a:rPr lang="en-US"/>
              <a:t> when minor changes in the nose tissue are desired and minor bridge changes.</a:t>
            </a:r>
          </a:p>
          <a:p>
            <a:r>
              <a:rPr lang="en-US"/>
              <a:t>Surgeons have less access to the complete nose.</a:t>
            </a:r>
          </a:p>
        </p:txBody>
      </p:sp>
    </p:spTree>
    <p:extLst>
      <p:ext uri="{BB962C8B-B14F-4D97-AF65-F5344CB8AC3E}">
        <p14:creationId xmlns:p14="http://schemas.microsoft.com/office/powerpoint/2010/main" val="117368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3D6D21C3-8C0D-1CD0-BA1A-877787B9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35" y="1495757"/>
            <a:ext cx="5834129" cy="38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3A07-8602-C09E-F8EB-EB9CC5CA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Rhinoplasty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E7415-D688-7D09-F2E7-B7E9E7985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6C189-26B5-4A6B-EDD4-3F80D0688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40406"/>
            <a:ext cx="5189856" cy="1618110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Surgeon gets better access and visualization of the nose enabling complex topological surgeries.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Grafting of a good chunk of the tissue is possible.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2A3BCF-1839-DC0D-A571-4C0AB1FE5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AEFF28-5378-4C7D-87C1-0D35BAE00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40406"/>
            <a:ext cx="5205315" cy="1618110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Lots of scars are formed that are visible externally requiring a cast to protect.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Increased recovery time due to swelling and excessive scarring. </a:t>
            </a:r>
            <a:endParaRPr lang="en-US"/>
          </a:p>
        </p:txBody>
      </p:sp>
      <p:pic>
        <p:nvPicPr>
          <p:cNvPr id="7" name="Picture 7" descr="A picture containing footwear&#10;&#10;Description automatically generated">
            <a:extLst>
              <a:ext uri="{FF2B5EF4-FFF2-40B4-BE49-F238E27FC236}">
                <a16:creationId xmlns:a16="http://schemas.microsoft.com/office/drawing/2014/main" id="{FDBF6C74-FD80-1970-7407-A0D9CCB3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203" y="4267377"/>
            <a:ext cx="3601791" cy="24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A14F-65FB-E4DA-4985-B62336AD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Closed Rhinoplasty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563A4-7507-0E90-7A97-2E0A02B6A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346EC-BEC4-E9FF-7877-1802F03BE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40406"/>
            <a:ext cx="5189856" cy="1371265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Minimal and non-visible scarring. </a:t>
            </a:r>
          </a:p>
          <a:p>
            <a:r>
              <a:rPr lang="en-US">
                <a:ea typeface="+mn-lt"/>
                <a:cs typeface="+mn-lt"/>
              </a:rPr>
              <a:t>Reduced recovery time as swelling, and scarring is lower.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Operation time is reduced.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1D6FB6-59B1-23E4-B74A-1A76D19C61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CC56CF-EA45-044A-A238-4238BAE38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40406"/>
            <a:ext cx="5205315" cy="2229857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The surgeon has difficulty operating the complex topography  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Major changes to the nose are difficult to be done using this technique as access to tissues is limited.  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Only minor grafts for the nose tip are possible. 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5E9CAEE-D029-F2D0-211B-E939D136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63" y="4277016"/>
            <a:ext cx="2743200" cy="24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1A0B-F5BC-FCAF-1D52-11487E4A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Nasal (Dorsal) Hump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18897-9D51-017D-D847-BB4586B7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80" y="2222287"/>
            <a:ext cx="6283081" cy="3636511"/>
          </a:xfrm>
        </p:spPr>
        <p:txBody>
          <a:bodyPr/>
          <a:lstStyle/>
          <a:p>
            <a:r>
              <a:rPr lang="en-US"/>
              <a:t>Hump is a major factor in aesthetic as well as functional attributes of a nose</a:t>
            </a:r>
          </a:p>
          <a:p>
            <a:r>
              <a:rPr lang="en-US"/>
              <a:t>The most common rhinoplasty is to change the hump</a:t>
            </a:r>
          </a:p>
          <a:p>
            <a:r>
              <a:rPr lang="en-US"/>
              <a:t>Hump has a complex 3-dimensional topography</a:t>
            </a:r>
          </a:p>
          <a:p>
            <a:r>
              <a:rPr lang="en-US"/>
              <a:t>Requires expertise and experience</a:t>
            </a:r>
          </a:p>
          <a:p>
            <a:r>
              <a:rPr lang="en-US"/>
              <a:t>Done in both open and closed type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A82C90C-5A46-EE66-5644-634C71EB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30" y="2776551"/>
            <a:ext cx="4642833" cy="2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FB71-9301-CE7E-7090-397A7DAC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Nasal Hump Removal Process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F31672-798A-5844-DC50-C974AF76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88" y="2285259"/>
            <a:ext cx="3344214" cy="3811073"/>
          </a:xfr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9A389FB-8AFB-4AE3-12CB-D206A57C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16" y="2531381"/>
            <a:ext cx="6778580" cy="33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4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Quotable</vt:lpstr>
      <vt:lpstr>Design &amp; 3D Printing of Rhinoplasty Surgical Guide for Nasal Hump Reduction</vt:lpstr>
      <vt:lpstr>Plastic Surgery of The Nose: Rhinoplasty</vt:lpstr>
      <vt:lpstr>Process of Rhinoplasty</vt:lpstr>
      <vt:lpstr>Types of Rhinoplasty</vt:lpstr>
      <vt:lpstr>PowerPoint Presentation</vt:lpstr>
      <vt:lpstr>Open Rhinoplasty</vt:lpstr>
      <vt:lpstr>Closed Rhinoplasty</vt:lpstr>
      <vt:lpstr>Nasal (Dorsal) Hump Removal</vt:lpstr>
      <vt:lpstr>Nasal Hump Removal Process</vt:lpstr>
      <vt:lpstr>Surgical Guides Current Technology</vt:lpstr>
      <vt:lpstr>Surgical Guide II</vt:lpstr>
      <vt:lpstr>Design Procedure</vt:lpstr>
      <vt:lpstr>Nasal Dimensions</vt:lpstr>
      <vt:lpstr>Dimension Markings</vt:lpstr>
      <vt:lpstr>Dimension Terminologies</vt:lpstr>
      <vt:lpstr>3D Photographic Simulation</vt:lpstr>
      <vt:lpstr>Design Automation</vt:lpstr>
      <vt:lpstr>3D Printing Process</vt:lpstr>
      <vt:lpstr>3D Printing Process</vt:lpstr>
      <vt:lpstr>3D Printing Process</vt:lpstr>
      <vt:lpstr>Printing Parameter FDM</vt:lpstr>
      <vt:lpstr>Printing Parameter PolyJet</vt:lpstr>
      <vt:lpstr>Results </vt:lpstr>
      <vt:lpstr>Contd.</vt:lpstr>
      <vt:lpstr>Conclusion and 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2022-12-01T09:25:52Z</dcterms:created>
  <dcterms:modified xsi:type="dcterms:W3CDTF">2022-12-02T04:54:44Z</dcterms:modified>
</cp:coreProperties>
</file>